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70" r:id="rId8"/>
    <p:sldId id="271" r:id="rId9"/>
    <p:sldId id="265" r:id="rId10"/>
    <p:sldId id="263"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FA69F60-8039-4D87-8842-E831C63F3CAE}" type="datetimeFigureOut">
              <a:rPr lang="en-US" smtClean="0"/>
              <a:t>8/15/2016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68AD29-EA0A-43FD-9D7F-F7C5199999E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A69F60-8039-4D87-8842-E831C63F3CAE}" type="datetimeFigureOut">
              <a:rPr lang="en-US" smtClean="0"/>
              <a:t>8/15/2016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68AD29-EA0A-43FD-9D7F-F7C5199999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A69F60-8039-4D87-8842-E831C63F3CAE}" type="datetimeFigureOut">
              <a:rPr lang="en-US" smtClean="0"/>
              <a:t>8/15/2016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68AD29-EA0A-43FD-9D7F-F7C5199999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A69F60-8039-4D87-8842-E831C63F3CAE}" type="datetimeFigureOut">
              <a:rPr lang="en-US" smtClean="0"/>
              <a:t>8/15/2016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68AD29-EA0A-43FD-9D7F-F7C5199999E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A69F60-8039-4D87-8842-E831C63F3CAE}" type="datetimeFigureOut">
              <a:rPr lang="en-US" smtClean="0"/>
              <a:t>8/15/2016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68AD29-EA0A-43FD-9D7F-F7C5199999E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A69F60-8039-4D87-8842-E831C63F3CAE}" type="datetimeFigureOut">
              <a:rPr lang="en-US" smtClean="0"/>
              <a:t>8/15/2016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68AD29-EA0A-43FD-9D7F-F7C5199999E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A69F60-8039-4D87-8842-E831C63F3CAE}" type="datetimeFigureOut">
              <a:rPr lang="en-US" smtClean="0"/>
              <a:t>8/15/2016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68AD29-EA0A-43FD-9D7F-F7C5199999E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FA69F60-8039-4D87-8842-E831C63F3CAE}" type="datetimeFigureOut">
              <a:rPr lang="en-US" smtClean="0"/>
              <a:t>8/15/2016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68AD29-EA0A-43FD-9D7F-F7C5199999E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FA69F60-8039-4D87-8842-E831C63F3CAE}" type="datetimeFigureOut">
              <a:rPr lang="en-US" smtClean="0"/>
              <a:t>8/15/2016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68AD29-EA0A-43FD-9D7F-F7C5199999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FA69F60-8039-4D87-8842-E831C63F3CAE}" type="datetimeFigureOut">
              <a:rPr lang="en-US" smtClean="0"/>
              <a:t>8/15/2016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68AD29-EA0A-43FD-9D7F-F7C5199999E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FA69F60-8039-4D87-8842-E831C63F3CAE}" type="datetimeFigureOut">
              <a:rPr lang="en-US" smtClean="0"/>
              <a:t>8/15/2016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68AD29-EA0A-43FD-9D7F-F7C5199999E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FA69F60-8039-4D87-8842-E831C63F3CAE}" type="datetimeFigureOut">
              <a:rPr lang="en-US" smtClean="0"/>
              <a:t>8/15/2016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68AD29-EA0A-43FD-9D7F-F7C5199999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radarbanyumas.co.id/wp-content/uploads/FOTO-AHL-8.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558608" cy="1440159"/>
          </a:xfrm>
        </p:spPr>
        <p:txBody>
          <a:bodyPr>
            <a:normAutofit/>
          </a:bodyPr>
          <a:lstStyle/>
          <a:p>
            <a:r>
              <a:rPr lang="en-US" smtClean="0">
                <a:solidFill>
                  <a:schemeClr val="tx1"/>
                </a:solidFill>
                <a:latin typeface="Times New Roman" pitchFamily="18" charset="0"/>
                <a:cs typeface="Times New Roman" pitchFamily="18" charset="0"/>
              </a:rPr>
              <a:t>Laporan</a:t>
            </a:r>
            <a:r>
              <a:rPr lang="id-ID" b="1" smtClean="0">
                <a:solidFill>
                  <a:schemeClr val="tx1"/>
                </a:solidFill>
                <a:latin typeface="Times New Roman" pitchFamily="18" charset="0"/>
                <a:cs typeface="Times New Roman" pitchFamily="18" charset="0"/>
              </a:rPr>
              <a:t> </a:t>
            </a:r>
            <a:r>
              <a:rPr lang="en-GB" b="1" smtClean="0">
                <a:solidFill>
                  <a:schemeClr val="tx1"/>
                </a:solidFill>
                <a:latin typeface="Times New Roman" pitchFamily="18" charset="0"/>
                <a:cs typeface="Times New Roman" pitchFamily="18" charset="0"/>
              </a:rPr>
              <a:t>Penelitian</a:t>
            </a:r>
            <a:r>
              <a:rPr lang="id-ID" b="1" smtClean="0">
                <a:solidFill>
                  <a:schemeClr val="tx1"/>
                </a:solidFill>
                <a:latin typeface="Times New Roman" pitchFamily="18" charset="0"/>
                <a:cs typeface="Times New Roman" pitchFamily="18" charset="0"/>
              </a:rPr>
              <a:t> Kolektif</a:t>
            </a:r>
            <a:endParaRPr lang="en-US">
              <a:latin typeface="Times New Roman" pitchFamily="18" charset="0"/>
              <a:cs typeface="Times New Roman" pitchFamily="18" charset="0"/>
            </a:endParaRPr>
          </a:p>
        </p:txBody>
      </p:sp>
      <p:sp>
        <p:nvSpPr>
          <p:cNvPr id="3" name="Subtitle 2"/>
          <p:cNvSpPr>
            <a:spLocks noGrp="1"/>
          </p:cNvSpPr>
          <p:nvPr>
            <p:ph type="subTitle" idx="1"/>
          </p:nvPr>
        </p:nvSpPr>
        <p:spPr>
          <a:xfrm>
            <a:off x="539552" y="1700808"/>
            <a:ext cx="8136904" cy="3024336"/>
          </a:xfrm>
        </p:spPr>
        <p:txBody>
          <a:bodyPr>
            <a:noAutofit/>
          </a:bodyPr>
          <a:lstStyle/>
          <a:p>
            <a:pPr algn="ctr"/>
            <a:endParaRPr lang="en-GB" sz="2400" b="1">
              <a:latin typeface="Times New Roman" pitchFamily="18" charset="0"/>
              <a:cs typeface="Times New Roman" pitchFamily="18" charset="0"/>
            </a:endParaRPr>
          </a:p>
          <a:p>
            <a:pPr algn="ctr"/>
            <a:r>
              <a:rPr lang="en-GB" sz="2400" b="1" smtClean="0">
                <a:latin typeface="Times New Roman" pitchFamily="18" charset="0"/>
                <a:cs typeface="Times New Roman" pitchFamily="18" charset="0"/>
              </a:rPr>
              <a:t>KONSEPTUALISASI </a:t>
            </a:r>
            <a:r>
              <a:rPr lang="en-GB" sz="2400" b="1">
                <a:latin typeface="Times New Roman" pitchFamily="18" charset="0"/>
                <a:cs typeface="Times New Roman" pitchFamily="18" charset="0"/>
              </a:rPr>
              <a:t>PGOT DALAM KEBIJAKAN PUBLIK</a:t>
            </a:r>
            <a:endParaRPr lang="en-US" sz="2400">
              <a:latin typeface="Times New Roman" pitchFamily="18" charset="0"/>
              <a:cs typeface="Times New Roman" pitchFamily="18" charset="0"/>
            </a:endParaRPr>
          </a:p>
          <a:p>
            <a:pPr algn="ctr"/>
            <a:r>
              <a:rPr lang="en-GB" sz="2400" b="1">
                <a:latin typeface="Times New Roman" pitchFamily="18" charset="0"/>
                <a:cs typeface="Times New Roman" pitchFamily="18" charset="0"/>
              </a:rPr>
              <a:t>(Studi tentang Peraturan daerah Kabupaten Banyumas Nomor 16 tahun 2015 tentang Penyakit Masyarakat)</a:t>
            </a:r>
            <a:endParaRPr lang="en-US" sz="2400">
              <a:latin typeface="Times New Roman" pitchFamily="18" charset="0"/>
              <a:cs typeface="Times New Roman" pitchFamily="18" charset="0"/>
            </a:endParaRPr>
          </a:p>
          <a:p>
            <a:pPr algn="ctr"/>
            <a:endParaRPr lang="en-US" sz="2400"/>
          </a:p>
        </p:txBody>
      </p:sp>
      <p:grpSp>
        <p:nvGrpSpPr>
          <p:cNvPr id="5" name="Diagram group"/>
          <p:cNvGrpSpPr/>
          <p:nvPr/>
        </p:nvGrpSpPr>
        <p:grpSpPr>
          <a:xfrm>
            <a:off x="782652" y="3933056"/>
            <a:ext cx="2304256" cy="2160240"/>
            <a:chOff x="0" y="478381"/>
            <a:chExt cx="2613600" cy="2613600"/>
          </a:xfrm>
          <a:scene3d>
            <a:camera prst="perspectiveLeft" zoom="91000"/>
            <a:lightRig rig="threePt" dir="t">
              <a:rot lat="0" lon="0" rev="20640000"/>
            </a:lightRig>
          </a:scene3d>
        </p:grpSpPr>
        <p:grpSp>
          <p:nvGrpSpPr>
            <p:cNvPr id="6" name="Group 5"/>
            <p:cNvGrpSpPr/>
            <p:nvPr/>
          </p:nvGrpSpPr>
          <p:grpSpPr>
            <a:xfrm>
              <a:off x="0" y="478381"/>
              <a:ext cx="2613600" cy="2613600"/>
              <a:chOff x="0" y="478381"/>
              <a:chExt cx="2613600" cy="2613600"/>
            </a:xfrm>
          </p:grpSpPr>
          <p:sp>
            <p:nvSpPr>
              <p:cNvPr id="7" name="Shape 6"/>
              <p:cNvSpPr/>
              <p:nvPr/>
            </p:nvSpPr>
            <p:spPr>
              <a:xfrm>
                <a:off x="0" y="478381"/>
                <a:ext cx="2613600" cy="2613600"/>
              </a:xfrm>
              <a:prstGeom prst="gear9">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8" name="Shape 4"/>
              <p:cNvSpPr/>
              <p:nvPr/>
            </p:nvSpPr>
            <p:spPr>
              <a:xfrm>
                <a:off x="525450" y="1090604"/>
                <a:ext cx="1562700" cy="134344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b="1" kern="1200" smtClean="0"/>
                  <a:t>Ketua Tim </a:t>
                </a:r>
                <a:r>
                  <a:rPr lang="id-ID" sz="2000" b="1" kern="1200" dirty="0" smtClean="0"/>
                  <a:t>:</a:t>
                </a:r>
              </a:p>
              <a:p>
                <a:pPr lvl="0" algn="ctr" defTabSz="889000">
                  <a:lnSpc>
                    <a:spcPct val="90000"/>
                  </a:lnSpc>
                  <a:spcBef>
                    <a:spcPct val="0"/>
                  </a:spcBef>
                  <a:spcAft>
                    <a:spcPct val="35000"/>
                  </a:spcAft>
                </a:pPr>
                <a:r>
                  <a:rPr lang="id-ID" sz="2000" b="1" kern="1200" dirty="0" smtClean="0"/>
                  <a:t>Umatin fadilah</a:t>
                </a:r>
                <a:endParaRPr lang="id-ID" sz="2000" b="1" kern="1200" dirty="0"/>
              </a:p>
            </p:txBody>
          </p:sp>
        </p:grpSp>
      </p:grpSp>
      <p:grpSp>
        <p:nvGrpSpPr>
          <p:cNvPr id="9" name="Diagram group"/>
          <p:cNvGrpSpPr/>
          <p:nvPr/>
        </p:nvGrpSpPr>
        <p:grpSpPr>
          <a:xfrm>
            <a:off x="3347864" y="3938320"/>
            <a:ext cx="2304256" cy="2160240"/>
            <a:chOff x="0" y="478381"/>
            <a:chExt cx="2613600" cy="2613600"/>
          </a:xfrm>
          <a:scene3d>
            <a:camera prst="perspectiveLeft" zoom="91000"/>
            <a:lightRig rig="threePt" dir="t">
              <a:rot lat="0" lon="0" rev="20640000"/>
            </a:lightRig>
          </a:scene3d>
        </p:grpSpPr>
        <p:grpSp>
          <p:nvGrpSpPr>
            <p:cNvPr id="10" name="Group 9"/>
            <p:cNvGrpSpPr/>
            <p:nvPr/>
          </p:nvGrpSpPr>
          <p:grpSpPr>
            <a:xfrm>
              <a:off x="0" y="478381"/>
              <a:ext cx="2613600" cy="2613600"/>
              <a:chOff x="0" y="478381"/>
              <a:chExt cx="2613600" cy="2613600"/>
            </a:xfrm>
          </p:grpSpPr>
          <p:sp>
            <p:nvSpPr>
              <p:cNvPr id="11" name="Shape 10"/>
              <p:cNvSpPr/>
              <p:nvPr/>
            </p:nvSpPr>
            <p:spPr>
              <a:xfrm>
                <a:off x="0" y="478381"/>
                <a:ext cx="2613600" cy="2613600"/>
              </a:xfrm>
              <a:prstGeom prst="gear9">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2" name="Shape 4"/>
              <p:cNvSpPr/>
              <p:nvPr/>
            </p:nvSpPr>
            <p:spPr>
              <a:xfrm>
                <a:off x="525450" y="1090604"/>
                <a:ext cx="1562700" cy="134344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smtClean="0"/>
                  <a:t>Anggota</a:t>
                </a:r>
                <a:r>
                  <a:rPr lang="id-ID" sz="2000" b="1" kern="1200" smtClean="0"/>
                  <a:t>:</a:t>
                </a:r>
                <a:endParaRPr lang="id-ID" sz="2000" b="1" kern="1200" dirty="0" smtClean="0"/>
              </a:p>
              <a:p>
                <a:pPr lvl="0" algn="ctr" defTabSz="889000">
                  <a:lnSpc>
                    <a:spcPct val="90000"/>
                  </a:lnSpc>
                  <a:spcBef>
                    <a:spcPct val="0"/>
                  </a:spcBef>
                  <a:spcAft>
                    <a:spcPct val="35000"/>
                  </a:spcAft>
                </a:pPr>
                <a:r>
                  <a:rPr lang="en-GB" sz="2000" b="1" smtClean="0"/>
                  <a:t>Indri Yunita</a:t>
                </a:r>
                <a:endParaRPr lang="id-ID" sz="2000" b="1" kern="1200" dirty="0"/>
              </a:p>
            </p:txBody>
          </p:sp>
        </p:grpSp>
      </p:grpSp>
      <p:grpSp>
        <p:nvGrpSpPr>
          <p:cNvPr id="13" name="Diagram group"/>
          <p:cNvGrpSpPr/>
          <p:nvPr/>
        </p:nvGrpSpPr>
        <p:grpSpPr>
          <a:xfrm>
            <a:off x="6084168" y="3914166"/>
            <a:ext cx="2304256" cy="2160240"/>
            <a:chOff x="-81675" y="478381"/>
            <a:chExt cx="2613600" cy="2613600"/>
          </a:xfrm>
          <a:scene3d>
            <a:camera prst="perspectiveLeft" zoom="91000"/>
            <a:lightRig rig="threePt" dir="t">
              <a:rot lat="0" lon="0" rev="20640000"/>
            </a:lightRig>
          </a:scene3d>
        </p:grpSpPr>
        <p:grpSp>
          <p:nvGrpSpPr>
            <p:cNvPr id="14" name="Group 13"/>
            <p:cNvGrpSpPr/>
            <p:nvPr/>
          </p:nvGrpSpPr>
          <p:grpSpPr>
            <a:xfrm>
              <a:off x="-81675" y="478381"/>
              <a:ext cx="2613600" cy="2613600"/>
              <a:chOff x="-81675" y="478381"/>
              <a:chExt cx="2613600" cy="2613600"/>
            </a:xfrm>
          </p:grpSpPr>
          <p:sp>
            <p:nvSpPr>
              <p:cNvPr id="15" name="Shape 14"/>
              <p:cNvSpPr/>
              <p:nvPr/>
            </p:nvSpPr>
            <p:spPr>
              <a:xfrm>
                <a:off x="-81675" y="478381"/>
                <a:ext cx="2613600" cy="2613600"/>
              </a:xfrm>
              <a:prstGeom prst="gear9">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6" name="Shape 4"/>
              <p:cNvSpPr/>
              <p:nvPr/>
            </p:nvSpPr>
            <p:spPr>
              <a:xfrm>
                <a:off x="525450" y="1090604"/>
                <a:ext cx="1562700" cy="134344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smtClean="0"/>
                  <a:t>Anggota</a:t>
                </a:r>
                <a:r>
                  <a:rPr lang="id-ID" sz="2000" b="1" kern="1200" smtClean="0"/>
                  <a:t>:</a:t>
                </a:r>
                <a:endParaRPr lang="id-ID" sz="2000" b="1" kern="1200" dirty="0" smtClean="0"/>
              </a:p>
              <a:p>
                <a:pPr lvl="0" algn="ctr" defTabSz="889000">
                  <a:lnSpc>
                    <a:spcPct val="90000"/>
                  </a:lnSpc>
                  <a:spcBef>
                    <a:spcPct val="0"/>
                  </a:spcBef>
                  <a:spcAft>
                    <a:spcPct val="35000"/>
                  </a:spcAft>
                </a:pPr>
                <a:r>
                  <a:rPr lang="en-GB" sz="2000" b="1" kern="1200" smtClean="0"/>
                  <a:t>Juli Prasetya</a:t>
                </a:r>
                <a:endParaRPr lang="id-ID" sz="2000" b="1" kern="1200" dirty="0"/>
              </a:p>
            </p:txBody>
          </p:sp>
        </p:grpSp>
      </p:grpSp>
    </p:spTree>
    <p:extLst>
      <p:ext uri="{BB962C8B-B14F-4D97-AF65-F5344CB8AC3E}">
        <p14:creationId xmlns:p14="http://schemas.microsoft.com/office/powerpoint/2010/main" val="386215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7772400" cy="868078"/>
          </a:xfrm>
        </p:spPr>
        <p:txBody>
          <a:bodyPr/>
          <a:lstStyle/>
          <a:p>
            <a:pPr algn="l"/>
            <a:r>
              <a:rPr lang="en-GB" smtClean="0">
                <a:latin typeface="Times New Roman" pitchFamily="18" charset="0"/>
                <a:cs typeface="Times New Roman" pitchFamily="18" charset="0"/>
              </a:rPr>
              <a:t>Metode Penelitian</a:t>
            </a:r>
            <a:endParaRPr lang="en-US">
              <a:latin typeface="Times New Roman" pitchFamily="18" charset="0"/>
              <a:cs typeface="Times New Roman" pitchFamily="18" charset="0"/>
            </a:endParaRPr>
          </a:p>
        </p:txBody>
      </p:sp>
      <p:sp>
        <p:nvSpPr>
          <p:cNvPr id="3" name="Subtitle 2"/>
          <p:cNvSpPr>
            <a:spLocks noGrp="1"/>
          </p:cNvSpPr>
          <p:nvPr>
            <p:ph type="subTitle" idx="1"/>
          </p:nvPr>
        </p:nvSpPr>
        <p:spPr>
          <a:xfrm>
            <a:off x="539552" y="1412776"/>
            <a:ext cx="7772400" cy="3888432"/>
          </a:xfrm>
        </p:spPr>
        <p:txBody>
          <a:bodyPr>
            <a:normAutofit/>
          </a:bodyPr>
          <a:lstStyle/>
          <a:p>
            <a:pPr marL="379476" indent="-342900" algn="l">
              <a:buFont typeface="Arial" pitchFamily="34" charset="0"/>
              <a:buChar char="•"/>
            </a:pPr>
            <a:r>
              <a:rPr lang="en-US" sz="2000" smtClean="0">
                <a:latin typeface="Times New Roman" pitchFamily="18" charset="0"/>
                <a:cs typeface="Times New Roman" pitchFamily="18" charset="0"/>
              </a:rPr>
              <a:t>Jenis </a:t>
            </a:r>
            <a:r>
              <a:rPr lang="en-US" sz="2000">
                <a:latin typeface="Times New Roman" pitchFamily="18" charset="0"/>
                <a:cs typeface="Times New Roman" pitchFamily="18" charset="0"/>
              </a:rPr>
              <a:t>penelitian yang digunakan untuk untuk membahas permasalahan ini menggunakan  jenis </a:t>
            </a:r>
            <a:r>
              <a:rPr lang="en-US" sz="2000" smtClean="0">
                <a:latin typeface="Times New Roman" pitchFamily="18" charset="0"/>
                <a:cs typeface="Times New Roman" pitchFamily="18" charset="0"/>
              </a:rPr>
              <a:t>penelitian kualitatif-deskriptif.</a:t>
            </a:r>
          </a:p>
          <a:p>
            <a:pPr marL="379476" indent="-342900" algn="l">
              <a:buFont typeface="Arial" pitchFamily="34" charset="0"/>
              <a:buChar char="•"/>
            </a:pPr>
            <a:r>
              <a:rPr lang="en-US" sz="2000" smtClean="0">
                <a:latin typeface="Times New Roman" pitchFamily="18" charset="0"/>
                <a:cs typeface="Times New Roman" pitchFamily="18" charset="0"/>
              </a:rPr>
              <a:t>Sumber data dalam penelitian ini adalah naskah Perda Kabupaten Banyumas nomor 16 tahun 2015 tentang Penanggulangan Penyakit Masyarakat, dan hasil wawancara dengan perumus Perda.</a:t>
            </a:r>
          </a:p>
          <a:p>
            <a:pPr marL="379476" indent="-342900" algn="l">
              <a:buFont typeface="Arial" pitchFamily="34" charset="0"/>
              <a:buChar char="•"/>
            </a:pPr>
            <a:r>
              <a:rPr lang="en-US" sz="2000" smtClean="0">
                <a:latin typeface="Times New Roman" pitchFamily="18" charset="0"/>
                <a:cs typeface="Times New Roman" pitchFamily="18" charset="0"/>
              </a:rPr>
              <a:t>Metode pengumulan data dalam penelitian adalah wawancara dan dokumentasi.</a:t>
            </a:r>
          </a:p>
          <a:p>
            <a:pPr marL="379476" indent="-342900" algn="l">
              <a:buFont typeface="Arial" pitchFamily="34" charset="0"/>
              <a:buChar char="•"/>
            </a:pPr>
            <a:r>
              <a:rPr lang="en-US" sz="2000" smtClean="0">
                <a:latin typeface="Times New Roman" pitchFamily="18" charset="0"/>
                <a:cs typeface="Times New Roman" pitchFamily="18" charset="0"/>
              </a:rPr>
              <a:t>Metode analisis data dalam penelitian ini adalah; reduksi data, display data, dan kesimpulan verifikasi.</a:t>
            </a:r>
          </a:p>
          <a:p>
            <a:pPr marL="379476" indent="-342900" algn="l">
              <a:buFont typeface="Arial" pitchFamily="34" charset="0"/>
              <a:buChar char="•"/>
            </a:pPr>
            <a:r>
              <a:rPr lang="en-US" sz="2000" smtClean="0">
                <a:latin typeface="Times New Roman" pitchFamily="18" charset="0"/>
                <a:cs typeface="Times New Roman" pitchFamily="18" charset="0"/>
              </a:rPr>
              <a:t>Pendekatan yang digunakan dalam penelitian ini adalah ekonomi-politik.</a:t>
            </a: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96471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1" end="1"/>
                                            </p:txEl>
                                          </p:spTgt>
                                        </p:tgtEl>
                                      </p:cBhvr>
                                    </p:animEffect>
                                    <p:animScale>
                                      <p:cBhvr>
                                        <p:cTn id="17" dur="250" autoRev="1" fill="hold"/>
                                        <p:tgtEl>
                                          <p:spTgt spid="3">
                                            <p:txEl>
                                              <p:pRg st="1" end="1"/>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2" end="2"/>
                                            </p:txEl>
                                          </p:spTgt>
                                        </p:tgtEl>
                                      </p:cBhvr>
                                    </p:animEffect>
                                    <p:animScale>
                                      <p:cBhvr>
                                        <p:cTn id="22" dur="250" autoRev="1" fill="hold"/>
                                        <p:tgtEl>
                                          <p:spTgt spid="3">
                                            <p:txEl>
                                              <p:pRg st="2" end="2"/>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3">
                                            <p:txEl>
                                              <p:pRg st="3" end="3"/>
                                            </p:txEl>
                                          </p:spTgt>
                                        </p:tgtEl>
                                      </p:cBhvr>
                                    </p:animEffect>
                                    <p:animScale>
                                      <p:cBhvr>
                                        <p:cTn id="27" dur="250" autoRev="1" fill="hold"/>
                                        <p:tgtEl>
                                          <p:spTgt spid="3">
                                            <p:txEl>
                                              <p:pRg st="3" end="3"/>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3">
                                            <p:txEl>
                                              <p:pRg st="4" end="4"/>
                                            </p:txEl>
                                          </p:spTgt>
                                        </p:tgtEl>
                                      </p:cBhvr>
                                    </p:animEffect>
                                    <p:animScale>
                                      <p:cBhvr>
                                        <p:cTn id="32"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183880" cy="4896544"/>
          </a:xfrm>
        </p:spPr>
        <p:txBody>
          <a:bodyPr>
            <a:normAutofit/>
          </a:bodyPr>
          <a:lstStyle/>
          <a:p>
            <a:pPr marL="0" indent="0" algn="just">
              <a:buNone/>
            </a:pPr>
            <a:r>
              <a:rPr lang="en-US" smtClean="0"/>
              <a:t>1. </a:t>
            </a:r>
            <a:r>
              <a:rPr lang="en-US" smtClean="0">
                <a:latin typeface="Times New Roman" pitchFamily="18" charset="0"/>
                <a:cs typeface="Times New Roman" pitchFamily="18" charset="0"/>
              </a:rPr>
              <a:t>Kon</a:t>
            </a:r>
            <a:r>
              <a:rPr lang="en-US" b="1" smtClean="0">
                <a:latin typeface="Times New Roman" pitchFamily="18" charset="0"/>
                <a:cs typeface="Times New Roman" pitchFamily="18" charset="0"/>
              </a:rPr>
              <a:t>septualisasi PGOT dalam Pandangan DPRD Kabupaten Banyumas:</a:t>
            </a:r>
          </a:p>
          <a:p>
            <a:pPr marL="514350" indent="-514350" algn="just">
              <a:buAutoNum type="alphaLcPeriod"/>
            </a:pPr>
            <a:r>
              <a:rPr lang="en-US" smtClean="0">
                <a:latin typeface="Times New Roman" pitchFamily="18" charset="0"/>
                <a:cs typeface="Times New Roman" pitchFamily="18" charset="0"/>
              </a:rPr>
              <a:t>Menurut DPRD Kabupaten Banyumas PGOT tepat diklasifikasikan sebagai penyakit masyarakat karena dianggap sakit mental dan mengganggu ketertiban umum dan kenyamanan masyarakat.</a:t>
            </a:r>
          </a:p>
          <a:p>
            <a:pPr marL="514350" indent="-514350" algn="just">
              <a:buAutoNum type="alphaLcPeriod"/>
            </a:pPr>
            <a:r>
              <a:rPr lang="en-US" smtClean="0">
                <a:latin typeface="Times New Roman" pitchFamily="18" charset="0"/>
                <a:cs typeface="Times New Roman" pitchFamily="18" charset="0"/>
              </a:rPr>
              <a:t>Analisa kepentingan ekonomi politik: DPRD dianggap produktif apabila mampu menghasilkan perda-perda selama periode jabatannya, selain itu setiap proses perumusan hingga pelaksanaan Perda terdapat budget khusus yang dianggarkan dari APBD</a:t>
            </a:r>
            <a:endParaRPr lang="en-US">
              <a:latin typeface="Times New Roman" pitchFamily="18" charset="0"/>
              <a:cs typeface="Times New Roman" pitchFamily="18" charset="0"/>
            </a:endParaRPr>
          </a:p>
        </p:txBody>
      </p:sp>
      <p:sp>
        <p:nvSpPr>
          <p:cNvPr id="2" name="Title 1"/>
          <p:cNvSpPr>
            <a:spLocks noGrp="1"/>
          </p:cNvSpPr>
          <p:nvPr>
            <p:ph type="title"/>
          </p:nvPr>
        </p:nvSpPr>
        <p:spPr>
          <a:xfrm>
            <a:off x="395536" y="548680"/>
            <a:ext cx="8183880" cy="864096"/>
          </a:xfrm>
        </p:spPr>
        <p:txBody>
          <a:bodyPr>
            <a:normAutofit fontScale="90000"/>
          </a:bodyPr>
          <a:lstStyle/>
          <a:p>
            <a:r>
              <a:rPr lang="en-US">
                <a:latin typeface="Times New Roman" pitchFamily="18" charset="0"/>
                <a:cs typeface="Times New Roman" pitchFamily="18" charset="0"/>
              </a:rPr>
              <a:t>Hasil Penelitian</a:t>
            </a:r>
            <a:r>
              <a:rPr lang="en-US"/>
              <a:t/>
            </a:r>
            <a:br>
              <a:rPr lang="en-US"/>
            </a:br>
            <a:endParaRPr lang="en-US"/>
          </a:p>
        </p:txBody>
      </p:sp>
    </p:spTree>
    <p:extLst>
      <p:ext uri="{BB962C8B-B14F-4D97-AF65-F5344CB8AC3E}">
        <p14:creationId xmlns:p14="http://schemas.microsoft.com/office/powerpoint/2010/main" val="3411070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just">
              <a:buNone/>
            </a:pPr>
            <a:r>
              <a:rPr lang="en-US" smtClean="0"/>
              <a:t>2</a:t>
            </a:r>
            <a:r>
              <a:rPr lang="en-US" smtClean="0">
                <a:latin typeface="Times New Roman" pitchFamily="18" charset="0"/>
                <a:cs typeface="Times New Roman" pitchFamily="18" charset="0"/>
              </a:rPr>
              <a:t>. </a:t>
            </a:r>
            <a:r>
              <a:rPr lang="en-US" b="1">
                <a:latin typeface="Times New Roman" pitchFamily="18" charset="0"/>
                <a:cs typeface="Times New Roman" pitchFamily="18" charset="0"/>
              </a:rPr>
              <a:t>Konseptualisasi PGOT </a:t>
            </a:r>
            <a:r>
              <a:rPr lang="en-US" b="1" smtClean="0">
                <a:latin typeface="Times New Roman" pitchFamily="18" charset="0"/>
                <a:cs typeface="Times New Roman" pitchFamily="18" charset="0"/>
              </a:rPr>
              <a:t>dalam perspektif Satpol PP </a:t>
            </a:r>
            <a:r>
              <a:rPr lang="en-US" b="1">
                <a:latin typeface="Times New Roman" pitchFamily="18" charset="0"/>
                <a:cs typeface="Times New Roman" pitchFamily="18" charset="0"/>
              </a:rPr>
              <a:t>Kabupaten Banyumas</a:t>
            </a:r>
            <a:r>
              <a:rPr lang="en-US" b="1" smtClean="0">
                <a:latin typeface="Times New Roman" pitchFamily="18" charset="0"/>
                <a:cs typeface="Times New Roman" pitchFamily="18" charset="0"/>
              </a:rPr>
              <a:t>:</a:t>
            </a:r>
          </a:p>
          <a:p>
            <a:pPr marL="514350" indent="-514350" algn="just">
              <a:buAutoNum type="alphaLcPeriod"/>
            </a:pPr>
            <a:r>
              <a:rPr lang="en-US" smtClean="0">
                <a:latin typeface="Times New Roman" pitchFamily="18" charset="0"/>
                <a:cs typeface="Times New Roman" pitchFamily="18" charset="0"/>
              </a:rPr>
              <a:t>Satpol-PP Kabupaten Banyumas lebih sepakat melabeli PGOT dengan sebutan “Penyakit Masyarakat” bahkan diangap harus diberantas karena PGOT mengganggu ketertiban umum dan kenyamanan masyarakat.</a:t>
            </a:r>
          </a:p>
          <a:p>
            <a:pPr marL="514350" indent="-514350" algn="just">
              <a:buAutoNum type="alphaLcPeriod"/>
            </a:pPr>
            <a:r>
              <a:rPr lang="en-US" smtClean="0">
                <a:latin typeface="Times New Roman" pitchFamily="18" charset="0"/>
                <a:cs typeface="Times New Roman" pitchFamily="18" charset="0"/>
              </a:rPr>
              <a:t>Analisa Kepentingan Ekonomi-Politik: dalam menjalankan tugasnya untuk menegakkan perda tersebut dengan melakukan operasi razia PGOT baik secara periodik maupun insidental Petugas satpol-PP mendapat fasilitas anggaran yang berasal dari APBD. Perda tersebut kemudian menjadi sebuah legalitas dan payung hukum bagi Satpol-PP.</a:t>
            </a:r>
            <a:endParaRPr lang="en-US">
              <a:latin typeface="Times New Roman" pitchFamily="18" charset="0"/>
              <a:cs typeface="Times New Roman" pitchFamily="18"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45222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smtClean="0"/>
              <a:t>3. </a:t>
            </a:r>
            <a:r>
              <a:rPr lang="en-US" b="1">
                <a:latin typeface="Times New Roman" pitchFamily="18" charset="0"/>
                <a:cs typeface="Times New Roman" pitchFamily="18" charset="0"/>
              </a:rPr>
              <a:t>Konseptualisasi PGOT </a:t>
            </a:r>
            <a:r>
              <a:rPr lang="en-US" b="1" smtClean="0">
                <a:latin typeface="Times New Roman" pitchFamily="18" charset="0"/>
                <a:cs typeface="Times New Roman" pitchFamily="18" charset="0"/>
              </a:rPr>
              <a:t>dalam pandangan Dinas Sosial Kabupaten </a:t>
            </a:r>
            <a:r>
              <a:rPr lang="en-US" b="1" smtClean="0">
                <a:latin typeface="Times New Roman" pitchFamily="18" charset="0"/>
                <a:cs typeface="Times New Roman" pitchFamily="18" charset="0"/>
              </a:rPr>
              <a:t>Banyumas:</a:t>
            </a:r>
            <a:endParaRPr lang="en-US" b="1" smtClean="0">
              <a:latin typeface="Times New Roman" pitchFamily="18" charset="0"/>
              <a:cs typeface="Times New Roman" pitchFamily="18" charset="0"/>
            </a:endParaRPr>
          </a:p>
          <a:p>
            <a:pPr marL="514350" indent="-514350" algn="just">
              <a:buAutoNum type="alphaLcPeriod"/>
            </a:pPr>
            <a:r>
              <a:rPr lang="en-US" smtClean="0">
                <a:latin typeface="Times New Roman" pitchFamily="18" charset="0"/>
                <a:cs typeface="Times New Roman" pitchFamily="18" charset="0"/>
              </a:rPr>
              <a:t>Dinas Sosial lebih sepakat melabeli PGOT dengan sebutan “Penyakit Masyarakat” karena PGOT dianggap mengganggu lingkungan dan parasit yang menggantungkan hidup kepada orang lain.</a:t>
            </a:r>
          </a:p>
          <a:p>
            <a:pPr marL="514350" indent="-514350" algn="just">
              <a:buAutoNum type="alphaLcPeriod"/>
            </a:pPr>
            <a:r>
              <a:rPr lang="en-US" smtClean="0">
                <a:latin typeface="Times New Roman" pitchFamily="18" charset="0"/>
                <a:cs typeface="Times New Roman" pitchFamily="18" charset="0"/>
              </a:rPr>
              <a:t>Analisa kepentingan ekonomi-politik; Dinas Sosial yang mengaku tidak memperoleh tambahan anggaran untuk rehabilitasi PGOT mendapat keuntungan dengan diberlakukannya Perda tersebut karena jumlah PGOT yang dikirimkan untuk rehabilitasi menurun sehingga Dinas Sosial memperoleh surplus anggaran.</a:t>
            </a:r>
            <a:endParaRPr lang="en-US">
              <a:latin typeface="Times New Roman" pitchFamily="18" charset="0"/>
              <a:cs typeface="Times New Roman" pitchFamily="18" charset="0"/>
            </a:endParaRPr>
          </a:p>
          <a:p>
            <a:pPr marL="0" indent="0">
              <a:buNone/>
            </a:pPr>
            <a:endParaRPr lang="en-US"/>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99664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a:buNone/>
            </a:pPr>
            <a:r>
              <a:rPr lang="en-US" smtClean="0"/>
              <a:t>4. </a:t>
            </a:r>
            <a:r>
              <a:rPr lang="en-US" b="1">
                <a:latin typeface="Times New Roman" pitchFamily="18" charset="0"/>
                <a:cs typeface="Times New Roman" pitchFamily="18" charset="0"/>
              </a:rPr>
              <a:t>Konseptualisasi PGOT </a:t>
            </a:r>
            <a:r>
              <a:rPr lang="en-US" b="1" smtClean="0">
                <a:latin typeface="Times New Roman" pitchFamily="18" charset="0"/>
                <a:cs typeface="Times New Roman" pitchFamily="18" charset="0"/>
              </a:rPr>
              <a:t>dalam Pandangan Tim Ahli Penyusun Naskah Akademik Perda:</a:t>
            </a:r>
          </a:p>
          <a:p>
            <a:pPr marL="514350" indent="-514350" algn="just">
              <a:buAutoNum type="alphaLcPeriod"/>
            </a:pPr>
            <a:r>
              <a:rPr lang="en-US" smtClean="0">
                <a:latin typeface="Times New Roman" pitchFamily="18" charset="0"/>
                <a:cs typeface="Times New Roman" pitchFamily="18" charset="0"/>
              </a:rPr>
              <a:t>Tim ahli penyusun naskah akademik lebih memilih menggunakan istilah “Penyakit Masyarakat” untuk menyebut PGOT dalam Perda tersebut karena mereka menganggap bahwa tindakan yang dilakukan oleh PGOT bertentangan dengan Pancasila dan nilai-nilai yang ada di dalam masyarakat.</a:t>
            </a:r>
          </a:p>
          <a:p>
            <a:pPr marL="514350" indent="-514350" algn="just">
              <a:buAutoNum type="alphaLcPeriod"/>
            </a:pPr>
            <a:r>
              <a:rPr lang="en-US" smtClean="0">
                <a:latin typeface="Times New Roman" pitchFamily="18" charset="0"/>
                <a:cs typeface="Times New Roman" pitchFamily="18" charset="0"/>
              </a:rPr>
              <a:t>Analisa kepentingan ekonomi-politik; tim ahli penyusun naskah akademik dalam menyusun naskah akademik termasuk menyebut PGOT dengan istilah penyakit masyarakat menyesuaikan pembuatan naskah tersebut dengan keinginan dari pihak pengusul (SK PD Kabupaten Banyumas) sebagai pihak yang memberikan kompensasi, tanpa sebelumnya meninjau keadaan PGOT yang sebenarnya di lapangan.</a:t>
            </a:r>
            <a:endParaRPr lang="en-US">
              <a:latin typeface="Times New Roman" pitchFamily="18" charset="0"/>
              <a:cs typeface="Times New Roman" pitchFamily="18" charset="0"/>
            </a:endParaRPr>
          </a:p>
          <a:p>
            <a:pPr marL="0" indent="0">
              <a:buNone/>
            </a:pPr>
            <a:endParaRPr lang="en-US"/>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44589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183880" cy="4187952"/>
          </a:xfrm>
        </p:spPr>
        <p:txBody>
          <a:bodyPr>
            <a:normAutofit/>
          </a:bodyPr>
          <a:lstStyle/>
          <a:p>
            <a:pPr algn="just"/>
            <a:r>
              <a:rPr lang="en-US">
                <a:latin typeface="Times New Roman" pitchFamily="18" charset="0"/>
                <a:cs typeface="Times New Roman" pitchFamily="18" charset="0"/>
              </a:rPr>
              <a:t>Perda Kabupaten Banyumas Nomor 16 Tahun 2015 tentang penanggulangan penyakit masyarakat seharusnya sejalan dengan Pasal 34 UUD 1945 yang menyatakan fakir miskin dan anak-anak telantar dipelihara </a:t>
            </a:r>
            <a:r>
              <a:rPr lang="en-US" smtClean="0">
                <a:latin typeface="Times New Roman" pitchFamily="18" charset="0"/>
                <a:cs typeface="Times New Roman" pitchFamily="18" charset="0"/>
              </a:rPr>
              <a:t>oleh.</a:t>
            </a:r>
          </a:p>
          <a:p>
            <a:pPr algn="just"/>
            <a:r>
              <a:rPr lang="en-GB" smtClean="0">
                <a:latin typeface="Times New Roman" pitchFamily="18" charset="0"/>
                <a:cs typeface="Times New Roman" pitchFamily="18" charset="0"/>
              </a:rPr>
              <a:t>Akan tetapi kebijakan tersebut justru ditentang oleh PGOT sebagai subjek hukum karena dalam Perda tersebut PGOT diklasifikasikan sebagai “Penyakit Masyarakat</a:t>
            </a:r>
            <a:r>
              <a:rPr lang="en-US" smtClean="0">
                <a:latin typeface="Times New Roman" pitchFamily="18" charset="0"/>
                <a:cs typeface="Times New Roman" pitchFamily="18" charset="0"/>
              </a:rPr>
              <a:t>” .</a:t>
            </a:r>
          </a:p>
          <a:p>
            <a:endParaRPr lang="en-US"/>
          </a:p>
        </p:txBody>
      </p:sp>
      <p:sp>
        <p:nvSpPr>
          <p:cNvPr id="2" name="Title 1"/>
          <p:cNvSpPr>
            <a:spLocks noGrp="1"/>
          </p:cNvSpPr>
          <p:nvPr>
            <p:ph type="title"/>
          </p:nvPr>
        </p:nvSpPr>
        <p:spPr>
          <a:xfrm>
            <a:off x="539552" y="476672"/>
            <a:ext cx="8183880" cy="1051560"/>
          </a:xfrm>
        </p:spPr>
        <p:txBody>
          <a:bodyPr/>
          <a:lstStyle/>
          <a:p>
            <a:r>
              <a:rPr lang="en-GB" smtClean="0">
                <a:latin typeface="Times New Roman" pitchFamily="18" charset="0"/>
                <a:cs typeface="Times New Roman" pitchFamily="18" charset="0"/>
              </a:rPr>
              <a:t>Latar Belakang Masalah</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1721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8024" y="764704"/>
            <a:ext cx="3898776" cy="5337902"/>
          </a:xfrm>
        </p:spPr>
        <p:txBody>
          <a:bodyPr>
            <a:noAutofit/>
          </a:bodyPr>
          <a:lstStyle/>
          <a:p>
            <a:r>
              <a:rPr lang="en-GB" sz="1400" smtClean="0">
                <a:latin typeface="Times New Roman" pitchFamily="18" charset="0"/>
                <a:cs typeface="Times New Roman" pitchFamily="18" charset="0"/>
              </a:rPr>
              <a:t>Beberapa media memberitakan tentang reaksi negatif dari PGOT terhadap </a:t>
            </a:r>
            <a:r>
              <a:rPr lang="en-US" sz="1400" smtClean="0">
                <a:latin typeface="Times New Roman" pitchFamily="18" charset="0"/>
                <a:cs typeface="Times New Roman" pitchFamily="18" charset="0"/>
              </a:rPr>
              <a:t>Perda Kabupaten Banyumas Nomor 16 Tahun 2015 tentang Penanggulangan Penyakit Masyarakat.</a:t>
            </a:r>
          </a:p>
          <a:p>
            <a:r>
              <a:rPr lang="en-US" sz="1400">
                <a:latin typeface="Times New Roman" pitchFamily="18" charset="0"/>
                <a:cs typeface="Times New Roman" pitchFamily="18" charset="0"/>
              </a:rPr>
              <a:t>B</a:t>
            </a:r>
            <a:r>
              <a:rPr lang="en-US" sz="1400" smtClean="0">
                <a:latin typeface="Times New Roman" pitchFamily="18" charset="0"/>
                <a:cs typeface="Times New Roman" pitchFamily="18" charset="0"/>
              </a:rPr>
              <a:t>erarti ada yang salah dalam perumusan maupun penegakan Perda tersebut karena PGOT sebagai subjek sekaligus penerima dampak hukum merasa tidak terakomodir kepentingannya</a:t>
            </a:r>
          </a:p>
          <a:p>
            <a:r>
              <a:rPr lang="en-US" sz="1400" smtClean="0">
                <a:latin typeface="Times New Roman" pitchFamily="18" charset="0"/>
                <a:cs typeface="Times New Roman" pitchFamily="18" charset="0"/>
              </a:rPr>
              <a:t>Untuk itu, perlu diteliti bagaimana konseptualisasi </a:t>
            </a:r>
            <a:r>
              <a:rPr lang="en-US" sz="1400">
                <a:latin typeface="Times New Roman" pitchFamily="18" charset="0"/>
                <a:cs typeface="Times New Roman" pitchFamily="18" charset="0"/>
              </a:rPr>
              <a:t>PGOT (Pengemis, Gelandangan dan Orang Terlantar) yang dituangkan dalam Perda Nomor 16 tahun 2015 tentang Penyakit Masyarakat sebagai hasil interpretasi dari Pemerintah daerah kabupaten Banyumas selaku perumus kebijakan untuk kemudian </a:t>
            </a:r>
            <a:r>
              <a:rPr lang="en-US" sz="1400" smtClean="0">
                <a:latin typeface="Times New Roman" pitchFamily="18" charset="0"/>
                <a:cs typeface="Times New Roman" pitchFamily="18" charset="0"/>
              </a:rPr>
              <a:t>dipaparkan </a:t>
            </a:r>
            <a:r>
              <a:rPr lang="en-US" sz="1400">
                <a:latin typeface="Times New Roman" pitchFamily="18" charset="0"/>
                <a:cs typeface="Times New Roman" pitchFamily="18" charset="0"/>
              </a:rPr>
              <a:t>bagaimana </a:t>
            </a:r>
            <a:r>
              <a:rPr lang="en-US" sz="1400" smtClean="0">
                <a:latin typeface="Times New Roman" pitchFamily="18" charset="0"/>
                <a:cs typeface="Times New Roman" pitchFamily="18" charset="0"/>
              </a:rPr>
              <a:t>Perda </a:t>
            </a:r>
            <a:r>
              <a:rPr lang="en-US" sz="1400">
                <a:latin typeface="Times New Roman" pitchFamily="18" charset="0"/>
                <a:cs typeface="Times New Roman" pitchFamily="18" charset="0"/>
              </a:rPr>
              <a:t>tersebut dianalisis dengan pendekatan ekonomi-politik, apakah ada motif-motif kepentingan yang lain selain penertiban masyarakat.</a:t>
            </a:r>
          </a:p>
          <a:p>
            <a:endParaRPr lang="en-US" sz="1200" smtClean="0"/>
          </a:p>
        </p:txBody>
      </p:sp>
      <p:pic>
        <p:nvPicPr>
          <p:cNvPr id="5" name="Picture 4" descr="DEMO : Paguyuban Pekerja Jalanan Banyumas melakukan aksi menuntut pencabutan Perda Nomor 16 Tahun 2015. DIMAS PRABOWO/RADARMAS ">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990038"/>
            <a:ext cx="4536504" cy="5112568"/>
          </a:xfrm>
          <a:prstGeom prst="rect">
            <a:avLst/>
          </a:prstGeom>
          <a:noFill/>
          <a:ln>
            <a:noFill/>
          </a:ln>
        </p:spPr>
      </p:pic>
    </p:spTree>
    <p:extLst>
      <p:ext uri="{BB962C8B-B14F-4D97-AF65-F5344CB8AC3E}">
        <p14:creationId xmlns:p14="http://schemas.microsoft.com/office/powerpoint/2010/main" val="60965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548680"/>
            <a:ext cx="7772400" cy="720080"/>
          </a:xfrm>
        </p:spPr>
        <p:txBody>
          <a:bodyPr>
            <a:normAutofit fontScale="90000"/>
          </a:bodyPr>
          <a:lstStyle/>
          <a:p>
            <a:pPr algn="l"/>
            <a:r>
              <a:rPr lang="en-GB" smtClean="0">
                <a:latin typeface="Times New Roman" pitchFamily="18" charset="0"/>
                <a:cs typeface="Times New Roman" pitchFamily="18" charset="0"/>
              </a:rPr>
              <a:t>Rumusan Masalah</a:t>
            </a:r>
            <a:endParaRPr lang="en-US">
              <a:latin typeface="Times New Roman" pitchFamily="18" charset="0"/>
              <a:cs typeface="Times New Roman" pitchFamily="18" charset="0"/>
            </a:endParaRPr>
          </a:p>
        </p:txBody>
      </p:sp>
      <p:sp>
        <p:nvSpPr>
          <p:cNvPr id="3" name="Subtitle 2"/>
          <p:cNvSpPr>
            <a:spLocks noGrp="1"/>
          </p:cNvSpPr>
          <p:nvPr>
            <p:ph type="subTitle" idx="1"/>
          </p:nvPr>
        </p:nvSpPr>
        <p:spPr>
          <a:xfrm>
            <a:off x="827584" y="1340768"/>
            <a:ext cx="7344816" cy="2808312"/>
          </a:xfrm>
        </p:spPr>
        <p:txBody>
          <a:bodyPr>
            <a:noAutofit/>
          </a:bodyPr>
          <a:lstStyle/>
          <a:p>
            <a:pPr algn="l"/>
            <a:r>
              <a:rPr lang="en-GB" sz="2000" smtClean="0">
                <a:latin typeface="Times New Roman" pitchFamily="18" charset="0"/>
                <a:cs typeface="Times New Roman" pitchFamily="18" charset="0"/>
              </a:rPr>
              <a:t> Dari </a:t>
            </a:r>
            <a:r>
              <a:rPr lang="en-GB" sz="2000">
                <a:latin typeface="Times New Roman" pitchFamily="18" charset="0"/>
                <a:cs typeface="Times New Roman" pitchFamily="18" charset="0"/>
              </a:rPr>
              <a:t>latar belakang tersebut, maka rumusan masalah yang bisa diambil dalam penelitian ini adalah</a:t>
            </a:r>
            <a:r>
              <a:rPr lang="en-GB" sz="2000" smtClean="0">
                <a:latin typeface="Times New Roman" pitchFamily="18" charset="0"/>
                <a:cs typeface="Times New Roman" pitchFamily="18" charset="0"/>
              </a:rPr>
              <a:t>:</a:t>
            </a:r>
          </a:p>
          <a:p>
            <a:pPr algn="l"/>
            <a:endParaRPr lang="en-US" sz="2000">
              <a:latin typeface="Times New Roman" pitchFamily="18" charset="0"/>
              <a:cs typeface="Times New Roman" pitchFamily="18" charset="0"/>
            </a:endParaRPr>
          </a:p>
          <a:p>
            <a:pPr lvl="0" algn="l"/>
            <a:r>
              <a:rPr lang="en-GB" sz="2000" smtClean="0">
                <a:latin typeface="Times New Roman" pitchFamily="18" charset="0"/>
                <a:cs typeface="Times New Roman" pitchFamily="18" charset="0"/>
              </a:rPr>
              <a:t>a. Bagaimana </a:t>
            </a:r>
            <a:r>
              <a:rPr lang="en-GB" sz="2000">
                <a:latin typeface="Times New Roman" pitchFamily="18" charset="0"/>
                <a:cs typeface="Times New Roman" pitchFamily="18" charset="0"/>
              </a:rPr>
              <a:t>konseptualisasi PGOT yang digunakan dalam </a:t>
            </a:r>
            <a:r>
              <a:rPr lang="en-GB" sz="2000" smtClean="0">
                <a:latin typeface="Times New Roman" pitchFamily="18" charset="0"/>
                <a:cs typeface="Times New Roman" pitchFamily="18" charset="0"/>
              </a:rPr>
              <a:t>  Perda Kabupaten </a:t>
            </a:r>
            <a:r>
              <a:rPr lang="en-GB" sz="2000">
                <a:latin typeface="Times New Roman" pitchFamily="18" charset="0"/>
                <a:cs typeface="Times New Roman" pitchFamily="18" charset="0"/>
              </a:rPr>
              <a:t>Banyumas Nomor 16 tahun </a:t>
            </a:r>
            <a:r>
              <a:rPr lang="en-GB" sz="2000" smtClean="0">
                <a:latin typeface="Times New Roman" pitchFamily="18" charset="0"/>
                <a:cs typeface="Times New Roman" pitchFamily="18" charset="0"/>
              </a:rPr>
              <a:t>2015</a:t>
            </a:r>
            <a:r>
              <a:rPr lang="en-US" sz="2000">
                <a:latin typeface="Times New Roman" pitchFamily="18" charset="0"/>
                <a:cs typeface="Times New Roman" pitchFamily="18" charset="0"/>
              </a:rPr>
              <a:t> </a:t>
            </a:r>
            <a:r>
              <a:rPr lang="en-US">
                <a:latin typeface="Times New Roman" pitchFamily="18" charset="0"/>
                <a:cs typeface="Times New Roman" pitchFamily="18" charset="0"/>
              </a:rPr>
              <a:t>?</a:t>
            </a:r>
            <a:endParaRPr lang="en-US" sz="2000">
              <a:latin typeface="Times New Roman" pitchFamily="18" charset="0"/>
              <a:cs typeface="Times New Roman" pitchFamily="18" charset="0"/>
            </a:endParaRPr>
          </a:p>
          <a:p>
            <a:pPr lvl="0" algn="l"/>
            <a:r>
              <a:rPr lang="en-GB" sz="2000">
                <a:latin typeface="Times New Roman" pitchFamily="18" charset="0"/>
                <a:cs typeface="Times New Roman" pitchFamily="18" charset="0"/>
              </a:rPr>
              <a:t>b</a:t>
            </a:r>
            <a:r>
              <a:rPr lang="en-GB" sz="2000" smtClean="0">
                <a:latin typeface="Times New Roman" pitchFamily="18" charset="0"/>
                <a:cs typeface="Times New Roman" pitchFamily="18" charset="0"/>
              </a:rPr>
              <a:t>. Bagaimana </a:t>
            </a:r>
            <a:r>
              <a:rPr lang="en-GB" sz="2000">
                <a:latin typeface="Times New Roman" pitchFamily="18" charset="0"/>
                <a:cs typeface="Times New Roman" pitchFamily="18" charset="0"/>
              </a:rPr>
              <a:t>tinjauan ekonomi-politik terhadap Perda kabupaten Banyumas Nomor 16 tahun </a:t>
            </a:r>
            <a:r>
              <a:rPr lang="en-GB" sz="2000" smtClean="0">
                <a:latin typeface="Times New Roman" pitchFamily="18" charset="0"/>
                <a:cs typeface="Times New Roman" pitchFamily="18" charset="0"/>
              </a:rPr>
              <a:t>2015?</a:t>
            </a:r>
            <a:endParaRPr lang="en-US" sz="2000">
              <a:latin typeface="Times New Roman" pitchFamily="18" charset="0"/>
              <a:cs typeface="Times New Roman" pitchFamily="18" charset="0"/>
            </a:endParaRPr>
          </a:p>
          <a:p>
            <a:pPr algn="l"/>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70984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792088"/>
          </a:xfrm>
        </p:spPr>
        <p:txBody>
          <a:bodyPr>
            <a:normAutofit fontScale="90000"/>
          </a:bodyPr>
          <a:lstStyle/>
          <a:p>
            <a:pPr algn="l"/>
            <a:r>
              <a:rPr lang="en-GB" smtClean="0">
                <a:latin typeface="Times New Roman" pitchFamily="18" charset="0"/>
                <a:cs typeface="Times New Roman" pitchFamily="18" charset="0"/>
              </a:rPr>
              <a:t>Tujuan Penelitian</a:t>
            </a:r>
            <a:endParaRPr lang="en-US">
              <a:latin typeface="Times New Roman" pitchFamily="18" charset="0"/>
              <a:cs typeface="Times New Roman" pitchFamily="18" charset="0"/>
            </a:endParaRPr>
          </a:p>
        </p:txBody>
      </p:sp>
      <p:sp>
        <p:nvSpPr>
          <p:cNvPr id="3" name="Subtitle 2"/>
          <p:cNvSpPr>
            <a:spLocks noGrp="1"/>
          </p:cNvSpPr>
          <p:nvPr>
            <p:ph type="subTitle" idx="1"/>
          </p:nvPr>
        </p:nvSpPr>
        <p:spPr>
          <a:xfrm>
            <a:off x="755576" y="1340768"/>
            <a:ext cx="7776864" cy="3744416"/>
          </a:xfrm>
        </p:spPr>
        <p:txBody>
          <a:bodyPr>
            <a:normAutofit/>
          </a:bodyPr>
          <a:lstStyle/>
          <a:p>
            <a:pPr algn="l"/>
            <a:r>
              <a:rPr lang="en-GB">
                <a:latin typeface="Times New Roman" pitchFamily="18" charset="0"/>
                <a:cs typeface="Times New Roman" pitchFamily="18" charset="0"/>
              </a:rPr>
              <a:t>Tujuan dari penelitian ini adalah:</a:t>
            </a:r>
            <a:endParaRPr lang="en-US">
              <a:latin typeface="Times New Roman" pitchFamily="18" charset="0"/>
              <a:cs typeface="Times New Roman" pitchFamily="18" charset="0"/>
            </a:endParaRPr>
          </a:p>
          <a:p>
            <a:pPr lvl="0" algn="l"/>
            <a:endParaRPr lang="en-GB" smtClean="0">
              <a:latin typeface="Times New Roman" pitchFamily="18" charset="0"/>
              <a:cs typeface="Times New Roman" pitchFamily="18" charset="0"/>
            </a:endParaRPr>
          </a:p>
          <a:p>
            <a:pPr lvl="0" algn="l"/>
            <a:r>
              <a:rPr lang="en-GB" smtClean="0">
                <a:latin typeface="Times New Roman" pitchFamily="18" charset="0"/>
                <a:cs typeface="Times New Roman" pitchFamily="18" charset="0"/>
              </a:rPr>
              <a:t>1. Untuk </a:t>
            </a:r>
            <a:r>
              <a:rPr lang="en-GB">
                <a:latin typeface="Times New Roman" pitchFamily="18" charset="0"/>
                <a:cs typeface="Times New Roman" pitchFamily="18" charset="0"/>
              </a:rPr>
              <a:t>mengetahui bagaimana konseptualisasi PGOT yang digunakan dalam Perda kabupaten Banyumas Nomor 16 tahun </a:t>
            </a:r>
            <a:r>
              <a:rPr lang="en-GB" smtClean="0">
                <a:latin typeface="Times New Roman" pitchFamily="18" charset="0"/>
                <a:cs typeface="Times New Roman" pitchFamily="18" charset="0"/>
              </a:rPr>
              <a:t>2015</a:t>
            </a:r>
          </a:p>
          <a:p>
            <a:pPr lvl="0" algn="l"/>
            <a:r>
              <a:rPr lang="en-GB">
                <a:latin typeface="Times New Roman" pitchFamily="18" charset="0"/>
                <a:cs typeface="Times New Roman" pitchFamily="18" charset="0"/>
              </a:rPr>
              <a:t>2</a:t>
            </a:r>
            <a:r>
              <a:rPr lang="en-GB" smtClean="0">
                <a:latin typeface="Times New Roman" pitchFamily="18" charset="0"/>
                <a:cs typeface="Times New Roman" pitchFamily="18" charset="0"/>
              </a:rPr>
              <a:t>. Untuk </a:t>
            </a:r>
            <a:r>
              <a:rPr lang="en-GB">
                <a:latin typeface="Times New Roman" pitchFamily="18" charset="0"/>
                <a:cs typeface="Times New Roman" pitchFamily="18" charset="0"/>
              </a:rPr>
              <a:t>mengetahui bagaimana Perda kabupaten Banyumas Nomor 16 tahun 2015 ditinjau dengan pendekatan </a:t>
            </a:r>
            <a:r>
              <a:rPr lang="en-GB" smtClean="0">
                <a:latin typeface="Times New Roman" pitchFamily="18" charset="0"/>
                <a:cs typeface="Times New Roman" pitchFamily="18" charset="0"/>
              </a:rPr>
              <a:t>ekonomi-politik</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86570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936104"/>
          </a:xfrm>
        </p:spPr>
        <p:txBody>
          <a:bodyPr>
            <a:normAutofit/>
          </a:bodyPr>
          <a:lstStyle/>
          <a:p>
            <a:pPr algn="l"/>
            <a:r>
              <a:rPr lang="en-GB" smtClean="0">
                <a:latin typeface="Times New Roman" pitchFamily="18" charset="0"/>
                <a:cs typeface="Times New Roman" pitchFamily="18" charset="0"/>
              </a:rPr>
              <a:t>Kerangka Teori</a:t>
            </a:r>
            <a:endParaRPr lang="en-US">
              <a:latin typeface="Times New Roman" pitchFamily="18" charset="0"/>
              <a:cs typeface="Times New Roman" pitchFamily="18" charset="0"/>
            </a:endParaRPr>
          </a:p>
        </p:txBody>
      </p:sp>
      <p:sp>
        <p:nvSpPr>
          <p:cNvPr id="3" name="Subtitle 2"/>
          <p:cNvSpPr>
            <a:spLocks noGrp="1"/>
          </p:cNvSpPr>
          <p:nvPr>
            <p:ph type="subTitle" idx="1"/>
          </p:nvPr>
        </p:nvSpPr>
        <p:spPr>
          <a:xfrm>
            <a:off x="722376" y="1628800"/>
            <a:ext cx="7772400" cy="4536504"/>
          </a:xfrm>
        </p:spPr>
        <p:txBody>
          <a:bodyPr>
            <a:normAutofit fontScale="92500" lnSpcReduction="10000"/>
          </a:bodyPr>
          <a:lstStyle/>
          <a:p>
            <a:pPr marL="493776" indent="-457200" algn="l">
              <a:buAutoNum type="arabicPeriod"/>
            </a:pPr>
            <a:r>
              <a:rPr lang="en-US" b="1" smtClean="0"/>
              <a:t>PGOT dalam Berbagai Perspektif</a:t>
            </a:r>
          </a:p>
          <a:p>
            <a:pPr marL="493776" indent="-457200" algn="l">
              <a:buAutoNum type="alphaLcPeriod"/>
            </a:pPr>
            <a:r>
              <a:rPr lang="en-US" b="1" smtClean="0"/>
              <a:t>PGOT dalam perspektif ketertiban dan keamanan</a:t>
            </a:r>
          </a:p>
          <a:p>
            <a:pPr algn="l"/>
            <a:r>
              <a:rPr lang="en-GB" smtClean="0"/>
              <a:t>	</a:t>
            </a:r>
            <a:r>
              <a:rPr lang="en-GB" smtClean="0">
                <a:latin typeface="Times New Roman" pitchFamily="18" charset="0"/>
                <a:cs typeface="Times New Roman" pitchFamily="18" charset="0"/>
              </a:rPr>
              <a:t>Dalam </a:t>
            </a:r>
            <a:r>
              <a:rPr lang="en-GB">
                <a:latin typeface="Times New Roman" pitchFamily="18" charset="0"/>
                <a:cs typeface="Times New Roman" pitchFamily="18" charset="0"/>
              </a:rPr>
              <a:t>Perspektif Ketertiban </a:t>
            </a:r>
            <a:r>
              <a:rPr lang="en-GB" smtClean="0">
                <a:latin typeface="Times New Roman" pitchFamily="18" charset="0"/>
                <a:cs typeface="Times New Roman" pitchFamily="18" charset="0"/>
              </a:rPr>
              <a:t>dan Keamanan</a:t>
            </a:r>
            <a:r>
              <a:rPr lang="en-GB">
                <a:latin typeface="Times New Roman" pitchFamily="18" charset="0"/>
                <a:cs typeface="Times New Roman" pitchFamily="18" charset="0"/>
              </a:rPr>
              <a:t>, Pengemis, Gelandangan, Orang Terlantar, Pengamen dan </a:t>
            </a:r>
            <a:r>
              <a:rPr lang="en-GB" smtClean="0">
                <a:latin typeface="Times New Roman" pitchFamily="18" charset="0"/>
                <a:cs typeface="Times New Roman" pitchFamily="18" charset="0"/>
              </a:rPr>
              <a:t>Anak </a:t>
            </a:r>
            <a:r>
              <a:rPr lang="en-GB">
                <a:latin typeface="Times New Roman" pitchFamily="18" charset="0"/>
                <a:cs typeface="Times New Roman" pitchFamily="18" charset="0"/>
              </a:rPr>
              <a:t>Jalanan atau yang kemudian disebut dengan PGOT diklasifikasikan sebagai penyakit masyarakat karena  dianggap sebagai suatu perbuatan dan tindakan perilaku yang bertentangan dengan peraturan perundang-perundangan, ajaran agama, adat istiadat dan dapat mengganggu ketertiban umum, keamanan, kesehatan dan nilai-nilai kesusilaan yang hidup dalam masyarakat</a:t>
            </a:r>
            <a:r>
              <a:rPr lang="en-GB" smtClean="0">
                <a:latin typeface="Times New Roman" pitchFamily="18" charset="0"/>
                <a:cs typeface="Times New Roman" pitchFamily="18" charset="0"/>
              </a:rPr>
              <a:t>.</a:t>
            </a:r>
            <a:endParaRPr lang="en-US" smtClean="0">
              <a:latin typeface="Times New Roman" pitchFamily="18" charset="0"/>
              <a:cs typeface="Times New Roman" pitchFamily="18" charset="0"/>
            </a:endParaRPr>
          </a:p>
        </p:txBody>
      </p:sp>
    </p:spTree>
    <p:extLst>
      <p:ext uri="{BB962C8B-B14F-4D97-AF65-F5344CB8AC3E}">
        <p14:creationId xmlns:p14="http://schemas.microsoft.com/office/powerpoint/2010/main" val="3572696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4107912"/>
          </a:xfrm>
        </p:spPr>
        <p:txBody>
          <a:bodyPr>
            <a:normAutofit fontScale="70000" lnSpcReduction="20000"/>
          </a:bodyPr>
          <a:lstStyle/>
          <a:p>
            <a:pPr marL="0" indent="0">
              <a:buNone/>
            </a:pPr>
            <a:r>
              <a:rPr lang="en-US" smtClean="0"/>
              <a:t>b. </a:t>
            </a:r>
            <a:r>
              <a:rPr lang="en-US" b="1" smtClean="0">
                <a:latin typeface="Times New Roman" pitchFamily="18" charset="0"/>
                <a:cs typeface="Times New Roman" pitchFamily="18" charset="0"/>
              </a:rPr>
              <a:t>PGOT dalam Perpektif Kesejahteraan Sosial</a:t>
            </a:r>
          </a:p>
          <a:p>
            <a:r>
              <a:rPr lang="en-GB">
                <a:latin typeface="Times New Roman" pitchFamily="18" charset="0"/>
                <a:cs typeface="Times New Roman" pitchFamily="18" charset="0"/>
              </a:rPr>
              <a:t>Pengemis yang notabene adalah orang-orang yang mendapatkan penghasilan dengan meminta-minta, Gelandangan yang notabene adalah orang-orang yang tidak memiliki tempat tinggal dan pekerjaan, Anak Jalanan yang berkeliaran di jalan untuk mencari nafkah bagi dirinya sendiri, Orang Terlantar yang notabene adalah orang-orang yang tidak bisa memenuhi kebutuhan dasarnya secara jasmani, rohani dan sosial, serta Pengamen yang melakukan tindakan mengamen untuk memperoleh penghasilan, jika merujuk kepada Undang-Undang Republik Indonesia nomor 11 tahun 2009 tentang Kesejahteraan Sosial maka mereka dikalsifikasikan ke dalam golongan penyandang masalah kesejahteraan sosial (PMKS).</a:t>
            </a:r>
            <a:endParaRPr lang="en-US">
              <a:latin typeface="Times New Roman" pitchFamily="18" charset="0"/>
              <a:cs typeface="Times New Roman" pitchFamily="18" charset="0"/>
            </a:endParaRPr>
          </a:p>
          <a:p>
            <a:r>
              <a:rPr lang="en-GB">
                <a:latin typeface="Times New Roman" pitchFamily="18" charset="0"/>
                <a:cs typeface="Times New Roman" pitchFamily="18" charset="0"/>
              </a:rPr>
              <a:t>Penyandang Masalah Kesejahteraan Sosial (PMKS) merupakan sasaran utama dari Pemerintah dalam  upaya penyelenggaraan kesejahteraan sosial. Penyelenggaraan kesejahteraan sosial adalah upaya terarah, terpadu, dan berkelanjutan yang dilakukan Pemerintah, Pemerintah Daerah dan masyarakat pemberdayaan sosial dan perlindungan sosial</a:t>
            </a:r>
            <a:endParaRPr lang="en-US">
              <a:latin typeface="Times New Roman" pitchFamily="18" charset="0"/>
              <a:cs typeface="Times New Roman" pitchFamily="18"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29811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3891888"/>
          </a:xfrm>
        </p:spPr>
        <p:txBody>
          <a:bodyPr>
            <a:normAutofit/>
          </a:bodyPr>
          <a:lstStyle/>
          <a:p>
            <a:pPr marL="0" indent="0" algn="just">
              <a:buNone/>
            </a:pPr>
            <a:r>
              <a:rPr lang="en-US" smtClean="0"/>
              <a:t>c. </a:t>
            </a:r>
            <a:r>
              <a:rPr lang="en-US" b="1" smtClean="0">
                <a:latin typeface="Times New Roman" pitchFamily="18" charset="0"/>
                <a:cs typeface="Times New Roman" pitchFamily="18" charset="0"/>
              </a:rPr>
              <a:t>PGOT dalam Perpektif Hak Asasi Manusia</a:t>
            </a:r>
          </a:p>
          <a:p>
            <a:pPr marL="0" indent="0" algn="just">
              <a:buNone/>
            </a:pPr>
            <a:r>
              <a:rPr lang="en-US">
                <a:latin typeface="Times New Roman" pitchFamily="18" charset="0"/>
                <a:cs typeface="Times New Roman" pitchFamily="18" charset="0"/>
              </a:rPr>
              <a:t>Jika merujuk pada Undang-Undang </a:t>
            </a:r>
            <a:r>
              <a:rPr lang="en-US" smtClean="0">
                <a:latin typeface="Times New Roman" pitchFamily="18" charset="0"/>
                <a:cs typeface="Times New Roman" pitchFamily="18" charset="0"/>
              </a:rPr>
              <a:t>nomor 39 tahun 1999 tentang Hak Asasi Manusia maka </a:t>
            </a:r>
            <a:r>
              <a:rPr lang="en-US">
                <a:latin typeface="Times New Roman" pitchFamily="18" charset="0"/>
                <a:cs typeface="Times New Roman" pitchFamily="18" charset="0"/>
              </a:rPr>
              <a:t>Pengemis, Gelandangan,  Orang Terlantar, Pengamen dan Anak Jalanan atau yang disebut dengan PGOT juga merupakan bagian dari warga negara dan bagian dari masyarakat yang memiliki kedudukan yang sama di hadapan hukum dan berhak memperoleh perlindungan dari Negara tanpa diskriminasi. </a:t>
            </a:r>
          </a:p>
          <a:p>
            <a:pPr marL="0" indent="0">
              <a:buNone/>
            </a:pPr>
            <a:endParaRPr lang="en-US"/>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937574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smtClean="0"/>
              <a:t>2. </a:t>
            </a:r>
            <a:r>
              <a:rPr lang="en-US" b="1" smtClean="0">
                <a:latin typeface="Times New Roman" pitchFamily="18" charset="0"/>
                <a:cs typeface="Times New Roman" pitchFamily="18" charset="0"/>
              </a:rPr>
              <a:t>Hukum dan Kepentingan Ekonomi-Politik</a:t>
            </a:r>
            <a:endParaRPr lang="en-US" b="1">
              <a:latin typeface="Times New Roman" pitchFamily="18" charset="0"/>
              <a:cs typeface="Times New Roman" pitchFamily="18" charset="0"/>
            </a:endParaRPr>
          </a:p>
          <a:p>
            <a:pPr marL="0" indent="0" algn="just">
              <a:buNone/>
            </a:pPr>
            <a:r>
              <a:rPr lang="en-US" smtClean="0">
                <a:latin typeface="Times New Roman" pitchFamily="18" charset="0"/>
                <a:cs typeface="Times New Roman" pitchFamily="18" charset="0"/>
              </a:rPr>
              <a:t>Penggunaan </a:t>
            </a:r>
            <a:r>
              <a:rPr lang="en-US">
                <a:latin typeface="Times New Roman" pitchFamily="18" charset="0"/>
                <a:cs typeface="Times New Roman" pitchFamily="18" charset="0"/>
              </a:rPr>
              <a:t>hukum sebagai sarana perubahan masyarakat tidak selalu membawa dampak yang positif bagi masyarakat yang bersangkutan. Hal ini disebabkan karena hukum bukanlah sebuah institusi yang berada pada “ruang hampa” sehingga selalu netral. Hukum tidak steril dari subsistem kemasyarakatan lainnya. Politik kerapkali melakukan intervensi atas pembuatan dan pelaksanaan hukum sehingga hukum tidak </a:t>
            </a:r>
            <a:r>
              <a:rPr lang="en-US" smtClean="0">
                <a:latin typeface="Times New Roman" pitchFamily="18" charset="0"/>
                <a:cs typeface="Times New Roman" pitchFamily="18" charset="0"/>
              </a:rPr>
              <a:t>selalu </a:t>
            </a:r>
            <a:r>
              <a:rPr lang="en-US">
                <a:latin typeface="Times New Roman" pitchFamily="18" charset="0"/>
                <a:cs typeface="Times New Roman" pitchFamily="18" charset="0"/>
              </a:rPr>
              <a:t>menjamin kepastian hukum, penegak hak-hak masyarakat atau penjamin keadilan. Pembuatan dan pelaksanaan hukum sangat dipengaruhi oleh konfigurasi </a:t>
            </a:r>
            <a:r>
              <a:rPr lang="en-US" smtClean="0">
                <a:latin typeface="Times New Roman" pitchFamily="18" charset="0"/>
                <a:cs typeface="Times New Roman" pitchFamily="18" charset="0"/>
              </a:rPr>
              <a:t>politik dan motif-motif ekonomi.</a:t>
            </a:r>
            <a:endParaRPr lang="en-US">
              <a:latin typeface="Times New Roman" pitchFamily="18" charset="0"/>
              <a:cs typeface="Times New Roman" pitchFamily="18"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081098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2714</TotalTime>
  <Words>986</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Laporan Penelitian Kolektif</vt:lpstr>
      <vt:lpstr>Latar Belakang Masalah</vt:lpstr>
      <vt:lpstr>PowerPoint Presentation</vt:lpstr>
      <vt:lpstr>Rumusan Masalah</vt:lpstr>
      <vt:lpstr>Tujuan Penelitian</vt:lpstr>
      <vt:lpstr>Kerangka Teori</vt:lpstr>
      <vt:lpstr>PowerPoint Presentation</vt:lpstr>
      <vt:lpstr>PowerPoint Presentation</vt:lpstr>
      <vt:lpstr>PowerPoint Presentation</vt:lpstr>
      <vt:lpstr>Metode Penelitian</vt:lpstr>
      <vt:lpstr>Hasil Penelitian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Penelitian Kolektif</dc:title>
  <dc:creator>Windows User</dc:creator>
  <cp:lastModifiedBy>Windows User</cp:lastModifiedBy>
  <cp:revision>31</cp:revision>
  <dcterms:created xsi:type="dcterms:W3CDTF">2016-03-28T07:32:30Z</dcterms:created>
  <dcterms:modified xsi:type="dcterms:W3CDTF">2016-08-15T07:54:29Z</dcterms:modified>
</cp:coreProperties>
</file>